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93" r:id="rId4"/>
    <p:sldId id="259" r:id="rId5"/>
    <p:sldId id="301" r:id="rId6"/>
    <p:sldId id="302" r:id="rId7"/>
    <p:sldId id="296" r:id="rId8"/>
    <p:sldId id="288" r:id="rId9"/>
    <p:sldId id="298" r:id="rId10"/>
    <p:sldId id="299" r:id="rId11"/>
    <p:sldId id="303" r:id="rId12"/>
    <p:sldId id="306" r:id="rId13"/>
    <p:sldId id="290" r:id="rId14"/>
    <p:sldId id="305" r:id="rId15"/>
    <p:sldId id="300" r:id="rId16"/>
  </p:sldIdLst>
  <p:sldSz cx="9144000" cy="6858000" type="screen4x3"/>
  <p:notesSz cx="6797675" cy="987425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45FB72-B10F-47FE-BE8B-C51BF2FF7AD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 userDrawn="1"/>
        </p:nvGrpSpPr>
        <p:grpSpPr bwMode="auto">
          <a:xfrm>
            <a:off x="611188" y="260350"/>
            <a:ext cx="7850187" cy="6269038"/>
            <a:chOff x="385" y="164"/>
            <a:chExt cx="4945" cy="3949"/>
          </a:xfrm>
        </p:grpSpPr>
        <p:sp>
          <p:nvSpPr>
            <p:cNvPr id="5" name="Line 7"/>
            <p:cNvSpPr>
              <a:spLocks noChangeShapeType="1"/>
            </p:cNvSpPr>
            <p:nvPr userDrawn="1"/>
          </p:nvSpPr>
          <p:spPr bwMode="auto">
            <a:xfrm flipV="1">
              <a:off x="431" y="2024"/>
              <a:ext cx="4899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6" name="Picture 8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" y="164"/>
              <a:ext cx="1905" cy="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36" y="3249"/>
              <a:ext cx="1098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32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Paper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260725"/>
            <a:ext cx="7775575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sl-SI"/>
              <a:t>Author</a:t>
            </a:r>
          </a:p>
          <a:p>
            <a:r>
              <a:rPr lang="sl-SI"/>
              <a:t>University</a:t>
            </a:r>
          </a:p>
          <a:p>
            <a:r>
              <a:rPr lang="sl-SI"/>
              <a:t>Author </a:t>
            </a:r>
          </a:p>
          <a:p>
            <a:r>
              <a:rPr lang="sl-SI"/>
              <a:t>University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CC03-CE73-4434-920C-7C82E379896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3F260-7042-44EE-BEE1-EF36060F3D4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0525" y="188913"/>
            <a:ext cx="1946275" cy="59372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00113" y="188913"/>
            <a:ext cx="5688012" cy="59372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DD39-D441-4041-AF57-EC50FDE6DD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1413" y="188913"/>
            <a:ext cx="6275387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900113" y="1412875"/>
            <a:ext cx="3816350" cy="4713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8863" y="1412875"/>
            <a:ext cx="3817937" cy="4713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0A905-79FF-45DF-B847-0CF291B1EE9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1413" y="188913"/>
            <a:ext cx="6275387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900113" y="1412875"/>
            <a:ext cx="3816350" cy="47132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868863" y="1412875"/>
            <a:ext cx="3817937" cy="22796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868863" y="3844925"/>
            <a:ext cx="3817937" cy="22812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4430-2084-4EB2-82C5-BC6A1A6DE64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36F3B-D359-4A77-AF6A-0BB84F26427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B3452-F3CE-436E-BE2B-05CB5459F88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0113" y="1412875"/>
            <a:ext cx="38163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8863" y="1412875"/>
            <a:ext cx="3817937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6752-CD19-4B75-B7E5-748D5073487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D27A-CE43-433A-8FF8-B37F7FAD7FC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59E90-69BF-438E-94B6-FFFF1E89287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32FE9-F7B9-43D9-A658-8B1DF23D86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4B9C-D967-4ED9-A918-3410E362416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D12A5-3413-4620-B1F4-AE7DFAB971B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188913"/>
            <a:ext cx="6275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12875"/>
            <a:ext cx="7786687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693295-FBDF-4649-9031-A0167A2E51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grpSp>
        <p:nvGrpSpPr>
          <p:cNvPr id="1031" name="Group 12"/>
          <p:cNvGrpSpPr>
            <a:grpSpLocks/>
          </p:cNvGrpSpPr>
          <p:nvPr userDrawn="1"/>
        </p:nvGrpSpPr>
        <p:grpSpPr bwMode="auto">
          <a:xfrm>
            <a:off x="107950" y="298450"/>
            <a:ext cx="8616950" cy="6376988"/>
            <a:chOff x="68" y="188"/>
            <a:chExt cx="5428" cy="4017"/>
          </a:xfrm>
        </p:grpSpPr>
        <p:pic>
          <p:nvPicPr>
            <p:cNvPr id="1032" name="Picture 7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125" y="188"/>
              <a:ext cx="1440" cy="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Line 8"/>
            <p:cNvSpPr>
              <a:spLocks noChangeShapeType="1"/>
            </p:cNvSpPr>
            <p:nvPr userDrawn="1"/>
          </p:nvSpPr>
          <p:spPr bwMode="auto">
            <a:xfrm flipV="1">
              <a:off x="567" y="799"/>
              <a:ext cx="492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4" name="Line 10"/>
            <p:cNvSpPr>
              <a:spLocks noChangeShapeType="1"/>
            </p:cNvSpPr>
            <p:nvPr userDrawn="1"/>
          </p:nvSpPr>
          <p:spPr bwMode="auto">
            <a:xfrm flipV="1">
              <a:off x="326" y="4110"/>
              <a:ext cx="517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pic>
          <p:nvPicPr>
            <p:cNvPr id="1035" name="Picture 9"/>
            <p:cNvPicPr>
              <a:picLocks noChangeAspect="1" noChangeArrowheads="1"/>
            </p:cNvPicPr>
            <p:nvPr userDrawn="1"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68" y="3748"/>
              <a:ext cx="576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7FB8F5-3089-4266-8637-9E1D45F12B90}" type="slidenum">
              <a:rPr lang="sl-SI" smtClean="0"/>
              <a:pPr/>
              <a:t>1</a:t>
            </a:fld>
            <a:endParaRPr lang="sl-SI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The implications of IFRS adoption on the valuation of loan loss allowances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Zoltan Novotny-Farkas / Joao Toniato</a:t>
            </a:r>
          </a:p>
          <a:p>
            <a:pPr eaLnBrk="1" hangingPunct="1">
              <a:lnSpc>
                <a:spcPct val="90000"/>
              </a:lnSpc>
            </a:pPr>
            <a:r>
              <a:rPr lang="en-GB" i="1" smtClean="0"/>
              <a:t>Goethe University of Frankfurt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INTACCT Workshop Varna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4 March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63FB8E-5CB2-4498-B678-38F550FFA8AA}" type="slidenum">
              <a:rPr lang="sl-SI" smtClean="0"/>
              <a:pPr/>
              <a:t>10</a:t>
            </a:fld>
            <a:endParaRPr lang="sl-SI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First stage results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000" smtClean="0"/>
              <a:t>	</a:t>
            </a:r>
          </a:p>
        </p:txBody>
      </p:sp>
      <p:graphicFrame>
        <p:nvGraphicFramePr>
          <p:cNvPr id="26775" name="Group 151"/>
          <p:cNvGraphicFramePr>
            <a:graphicFrameLocks noGrp="1"/>
          </p:cNvGraphicFramePr>
          <p:nvPr/>
        </p:nvGraphicFramePr>
        <p:xfrm>
          <a:off x="2381250" y="1539875"/>
          <a:ext cx="4392613" cy="2103438"/>
        </p:xfrm>
        <a:graphic>
          <a:graphicData uri="http://schemas.openxmlformats.org/drawingml/2006/table">
            <a:tbl>
              <a:tblPr/>
              <a:tblGrid>
                <a:gridCol w="1654175"/>
                <a:gridCol w="269875"/>
                <a:gridCol w="733425"/>
                <a:gridCol w="711200"/>
                <a:gridCol w="520700"/>
                <a:gridCol w="503238"/>
              </a:tblGrid>
              <a:tr h="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loan loss allowances – pre IFRS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b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Estimate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</a:t>
                      </a:r>
                      <a:b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Error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 Value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 &gt; |t|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1/GBV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18.08749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4.55147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3.97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&lt;.0001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NCO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0.54992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0.21136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2.60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0.0099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Credit Volume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0.00685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0.00088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7.80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&lt;.0001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NPL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0.33601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0.03068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10.95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&lt;.0001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Delta NPL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-0.01587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0.06895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-0.23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0.8181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 R-Sq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0.8152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776" name="Group 152"/>
          <p:cNvGraphicFramePr>
            <a:graphicFrameLocks noGrp="1"/>
          </p:cNvGraphicFramePr>
          <p:nvPr/>
        </p:nvGraphicFramePr>
        <p:xfrm>
          <a:off x="2381250" y="4111625"/>
          <a:ext cx="4381500" cy="2103438"/>
        </p:xfrm>
        <a:graphic>
          <a:graphicData uri="http://schemas.openxmlformats.org/drawingml/2006/table">
            <a:tbl>
              <a:tblPr/>
              <a:tblGrid>
                <a:gridCol w="1654175"/>
                <a:gridCol w="269875"/>
                <a:gridCol w="733425"/>
                <a:gridCol w="700088"/>
                <a:gridCol w="520700"/>
                <a:gridCol w="503237"/>
              </a:tblGrid>
              <a:tr h="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loan loss allowances – post IFRS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Parameter</a:t>
                      </a:r>
                      <a:b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Estimate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</a:t>
                      </a:r>
                      <a:b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Error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 Value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 &gt; |t|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1/GBV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10.29349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5.34762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0.0561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NCO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0.51535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0.20160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2.56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0.0115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Credit Volume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0.00387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0.00072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5.36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&lt;.0001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NPL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0.42578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0.02848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14.95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&lt;.0001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Delta NPL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-0.02684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0.04622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-0.58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0.5622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 R-Sq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0.8549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5C145-A83F-4BBE-BD57-4A852FE736E4}" type="slidenum">
              <a:rPr lang="sl-SI" smtClean="0"/>
              <a:pPr/>
              <a:t>11</a:t>
            </a:fld>
            <a:endParaRPr lang="sl-SI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Next steps (I)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Clustering of countries</a:t>
            </a:r>
          </a:p>
          <a:p>
            <a:pPr lvl="1" eaLnBrk="1" hangingPunct="1"/>
            <a:r>
              <a:rPr lang="en-GB" sz="1600" smtClean="0"/>
              <a:t>Valuation effect of regulatory regimes</a:t>
            </a:r>
          </a:p>
          <a:p>
            <a:pPr lvl="2" eaLnBrk="1" hangingPunct="1"/>
            <a:r>
              <a:rPr lang="en-GB" sz="1200" smtClean="0"/>
              <a:t>Of particular interest: Denmark, Spain and Portugal</a:t>
            </a:r>
          </a:p>
          <a:p>
            <a:pPr lvl="2" eaLnBrk="1" hangingPunct="1"/>
            <a:r>
              <a:rPr lang="en-GB" sz="1200" smtClean="0"/>
              <a:t>Stringency of capital regulation and supervision</a:t>
            </a:r>
          </a:p>
          <a:p>
            <a:pPr lvl="2" eaLnBrk="1" hangingPunct="1"/>
            <a:endParaRPr lang="en-GB" sz="1200" smtClean="0"/>
          </a:p>
          <a:p>
            <a:pPr eaLnBrk="1" hangingPunct="1"/>
            <a:r>
              <a:rPr lang="en-GB" sz="2000" smtClean="0"/>
              <a:t>Include IFRS transition effects in regressions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How does valuation differ if GLLA is (not) part of regulatory capital?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Valuation of Specific LLA versus General LLA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Alternative specifications</a:t>
            </a:r>
          </a:p>
          <a:p>
            <a:pPr lvl="1" eaLnBrk="1" hangingPunct="1"/>
            <a:r>
              <a:rPr lang="en-GB" sz="1600" smtClean="0"/>
              <a:t>Returns versus price</a:t>
            </a:r>
          </a:p>
          <a:p>
            <a:pPr lvl="1" eaLnBrk="1" hangingPunct="1"/>
            <a:r>
              <a:rPr lang="en-GB" sz="1600" smtClean="0"/>
              <a:t>LLP versus LLA</a:t>
            </a:r>
          </a:p>
          <a:p>
            <a:pPr eaLnBrk="1" hangingPunct="1"/>
            <a:endParaRPr lang="en-GB" sz="2000" smtClean="0"/>
          </a:p>
          <a:p>
            <a:pPr eaLnBrk="1" hangingPunct="1"/>
            <a:endParaRPr lang="en-GB" sz="2000" smtClean="0"/>
          </a:p>
          <a:p>
            <a:pPr eaLnBrk="1" hangingPunct="1"/>
            <a:endParaRPr lang="en-GB" sz="2000" smtClean="0"/>
          </a:p>
          <a:p>
            <a:pPr eaLnBrk="1" hangingPunct="1"/>
            <a:endParaRPr lang="en-GB" sz="2000" smtClean="0"/>
          </a:p>
          <a:p>
            <a:pPr eaLnBrk="1" hangingPunct="1"/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92E7FB-74A9-4FAF-8ABC-A440E53D08C7}" type="slidenum">
              <a:rPr lang="sl-SI" smtClean="0"/>
              <a:pPr/>
              <a:t>12</a:t>
            </a:fld>
            <a:endParaRPr lang="sl-SI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Next steps (II)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Short window returns tests (Wahlen 1994)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Later we will include further “specific” countries to increase our sample size and thereby statistical power (e.g. Jamaica)</a:t>
            </a:r>
          </a:p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Further, we will include the US as benchmark</a:t>
            </a:r>
            <a:endParaRPr lang="de-DE" sz="2000" smtClean="0"/>
          </a:p>
          <a:p>
            <a:pPr eaLnBrk="1" hangingPunct="1">
              <a:buFontTx/>
              <a:buNone/>
            </a:pPr>
            <a:r>
              <a:rPr lang="de-DE" sz="2000" smtClean="0"/>
              <a:t>	</a:t>
            </a:r>
            <a:endParaRPr lang="en-GB" sz="2000" smtClean="0"/>
          </a:p>
          <a:p>
            <a:pPr eaLnBrk="1" hangingPunct="1"/>
            <a:r>
              <a:rPr lang="en-GB" sz="2000" smtClean="0"/>
              <a:t>How does the change in loan loss accounting affect the value relevance of bottom line earnings?</a:t>
            </a:r>
          </a:p>
          <a:p>
            <a:pPr eaLnBrk="1" hangingPunct="1"/>
            <a:endParaRPr lang="en-GB" sz="2000" smtClean="0"/>
          </a:p>
          <a:p>
            <a:pPr eaLnBrk="1" hangingPunct="1"/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FF297-FBDE-43B8-A2E1-E54561BD3D79}" type="slidenum">
              <a:rPr lang="sl-SI" smtClean="0"/>
              <a:pPr/>
              <a:t>13</a:t>
            </a:fld>
            <a:endParaRPr lang="sl-SI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32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7632700" cy="4713288"/>
          </a:xfrm>
        </p:spPr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  <a:p>
            <a:pPr algn="ctr" eaLnBrk="1" hangingPunct="1">
              <a:buFontTx/>
              <a:buNone/>
            </a:pPr>
            <a:r>
              <a:rPr lang="en-GB" sz="400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B6EF8-4D93-489E-979B-9837A60DAA87}" type="slidenum">
              <a:rPr lang="sl-SI" smtClean="0"/>
              <a:pPr/>
              <a:t>14</a:t>
            </a:fld>
            <a:endParaRPr lang="sl-SI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z="32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7632700" cy="4713288"/>
          </a:xfrm>
        </p:spPr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  <a:p>
            <a:pPr algn="ctr" eaLnBrk="1" hangingPunct="1">
              <a:buFontTx/>
              <a:buNone/>
            </a:pPr>
            <a:r>
              <a:rPr lang="en-GB" sz="4000" smtClean="0"/>
              <a:t>Backup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0126A2-DC0A-4A1D-9699-4B45ADA47FA1}" type="slidenum">
              <a:rPr lang="sl-SI" smtClean="0"/>
              <a:pPr/>
              <a:t>15</a:t>
            </a:fld>
            <a:endParaRPr lang="sl-SI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Valuation results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000" smtClean="0"/>
              <a:t>	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071688" y="1550988"/>
          <a:ext cx="5119687" cy="1735137"/>
        </p:xfrm>
        <a:graphic>
          <a:graphicData uri="http://schemas.openxmlformats.org/drawingml/2006/table">
            <a:tbl>
              <a:tblPr/>
              <a:tblGrid>
                <a:gridCol w="1571636"/>
                <a:gridCol w="868669"/>
                <a:gridCol w="270510"/>
                <a:gridCol w="733425"/>
                <a:gridCol w="651510"/>
                <a:gridCol w="520700"/>
                <a:gridCol w="503555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Market valuation pre IFRS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Variable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Label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DF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Parameter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Estimate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Standard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Error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 Value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 &gt; |t|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Intercept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2.09333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0.13233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15.82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&lt;.0001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LLA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Loan loss all</a:t>
                      </a: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-2.09121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1.00030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-2.09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0.0377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DALL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Discretionary</a:t>
                      </a: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-0.19084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0.93352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-0.20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0.8382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NPL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NonperfLoans</a:t>
                      </a: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-0.67561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0.36489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-1.85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0.0654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Adj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R-Sq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0.2737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Number of Observations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227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2071688" y="3643313"/>
          <a:ext cx="5119687" cy="1735137"/>
        </p:xfrm>
        <a:graphic>
          <a:graphicData uri="http://schemas.openxmlformats.org/drawingml/2006/table">
            <a:tbl>
              <a:tblPr/>
              <a:tblGrid>
                <a:gridCol w="1571636"/>
                <a:gridCol w="868669"/>
                <a:gridCol w="270510"/>
                <a:gridCol w="733425"/>
                <a:gridCol w="651510"/>
                <a:gridCol w="520700"/>
                <a:gridCol w="503555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Market valuation pre IFRS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Variable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Label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DF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Parameter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Estimate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Standard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Error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 Value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 &gt; |t|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Intercept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1.94500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0.13537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14.37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&lt;.0001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LLA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Loan loss all</a:t>
                      </a: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2.19931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1.78352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1.23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0.2194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DALL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Discretionary</a:t>
                      </a: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-3.84109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1.66211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-2.31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0.0222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NPL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NonperfLoans</a:t>
                      </a: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-2.29798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0.77374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-2.97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0.0035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Adj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R-Sq</a:t>
                      </a:r>
                      <a:endParaRPr lang="de-DE" sz="10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0.2466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Number of Observations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159</a:t>
                      </a:r>
                      <a:endParaRPr lang="de-DE" sz="100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06D52-15AE-499C-88F3-40BC89AAF9D4}" type="slidenum">
              <a:rPr lang="sl-SI" smtClean="0"/>
              <a:pPr/>
              <a:t>2</a:t>
            </a:fld>
            <a:endParaRPr lang="sl-SI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/>
              <a:t>	</a:t>
            </a:r>
            <a:r>
              <a:rPr lang="en-GB" sz="3200" smtClean="0"/>
              <a:t>Research question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z="2000" smtClean="0"/>
          </a:p>
          <a:p>
            <a:pPr eaLnBrk="1" hangingPunct="1"/>
            <a:r>
              <a:rPr lang="en-GB" sz="2000" smtClean="0"/>
              <a:t>How does the switch to IFRS  and the application of the so called incurred loss approach change the value relevance/information content of loan loss accounting amounts (LLA, LLP, NPL)?</a:t>
            </a:r>
          </a:p>
          <a:p>
            <a:pPr eaLnBrk="1" hangingPunct="1"/>
            <a:endParaRPr lang="en-GB" sz="2000" smtClean="0"/>
          </a:p>
          <a:p>
            <a:pPr lvl="1" eaLnBrk="1" hangingPunct="1">
              <a:buFontTx/>
              <a:buNone/>
            </a:pPr>
            <a:r>
              <a:rPr lang="en-GB" sz="1800" smtClean="0"/>
              <a:t> =&gt; 	Are loan loss figures prepared under IFRS more useful to	investors?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476DDA-88FE-45BF-A011-8728DE71A604}" type="slidenum">
              <a:rPr lang="sl-SI" smtClean="0"/>
              <a:pPr/>
              <a:t>3</a:t>
            </a:fld>
            <a:endParaRPr lang="sl-SI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mtClean="0"/>
              <a:t>	</a:t>
            </a:r>
            <a:r>
              <a:rPr lang="en-GB" sz="3200" smtClean="0"/>
              <a:t>Motivation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z="2000" smtClean="0"/>
          </a:p>
          <a:p>
            <a:pPr eaLnBrk="1" hangingPunct="1"/>
            <a:r>
              <a:rPr lang="de-DE" sz="2000" smtClean="0"/>
              <a:t>IFRS adoption represents a major change in loan loss accounting </a:t>
            </a:r>
          </a:p>
          <a:p>
            <a:pPr lvl="1" eaLnBrk="1" hangingPunct="1"/>
            <a:r>
              <a:rPr lang="de-DE" sz="1600" smtClean="0"/>
              <a:t>Diversity in loan loss accounting practice before IFRS adoption, sometimes influenced by supervisory authorities (Spain, Portugal, Denmark)</a:t>
            </a:r>
          </a:p>
          <a:p>
            <a:pPr lvl="1" eaLnBrk="1" hangingPunct="1"/>
            <a:r>
              <a:rPr lang="de-DE" sz="1600" smtClean="0"/>
              <a:t>IFRS adoption introduces incurred loss approach</a:t>
            </a:r>
          </a:p>
          <a:p>
            <a:pPr lvl="1" eaLnBrk="1" hangingPunct="1"/>
            <a:r>
              <a:rPr lang="de-DE" sz="1600" smtClean="0"/>
              <a:t>IFRS rules reduce income smoothing but also hamper anticipation of expected (loan) losses (Gebhardt/Novotny-Farkas (2009))</a:t>
            </a:r>
          </a:p>
          <a:p>
            <a:pPr lvl="1" eaLnBrk="1" hangingPunct="1"/>
            <a:r>
              <a:rPr lang="de-DE" sz="1600" smtClean="0"/>
              <a:t>IASB plans to switch to an expected loss approach; ED Amortization and Impairment</a:t>
            </a:r>
          </a:p>
          <a:p>
            <a:pPr lvl="1" eaLnBrk="1" hangingPunct="1"/>
            <a:endParaRPr lang="de-DE" sz="1600" smtClean="0"/>
          </a:p>
          <a:p>
            <a:pPr lvl="1" eaLnBrk="1" hangingPunct="1">
              <a:buFontTx/>
              <a:buNone/>
            </a:pPr>
            <a:r>
              <a:rPr lang="de-DE" sz="1600" smtClean="0"/>
              <a:t>=&gt;</a:t>
            </a:r>
            <a:r>
              <a:rPr lang="en-GB" sz="1600" smtClean="0"/>
              <a:t> </a:t>
            </a:r>
            <a:r>
              <a:rPr lang="en-GB" sz="1800" b="1" smtClean="0"/>
              <a:t>Do IFRS loan loss disclosures provide more useful information about default (risk) to investors than local GAAP?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22B84-985D-4DB3-AB60-C8BA23775F91}" type="slidenum">
              <a:rPr lang="sl-SI" smtClean="0"/>
              <a:pPr/>
              <a:t>4</a:t>
            </a:fld>
            <a:endParaRPr lang="sl-SI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Hypothesis development (I)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87525"/>
            <a:ext cx="7786687" cy="4713288"/>
          </a:xfrm>
        </p:spPr>
        <p:txBody>
          <a:bodyPr/>
          <a:lstStyle/>
          <a:p>
            <a:pPr eaLnBrk="1" hangingPunct="1"/>
            <a:r>
              <a:rPr lang="de-DE" sz="2000" smtClean="0"/>
              <a:t>Findings of prior literature (US):  Market reacts positively to increased accounting recognition of loan default</a:t>
            </a:r>
          </a:p>
          <a:p>
            <a:pPr lvl="1" eaLnBrk="1" hangingPunct="1">
              <a:buFont typeface="Symbol" pitchFamily="18" charset="2"/>
              <a:buChar char="Þ"/>
            </a:pPr>
            <a:r>
              <a:rPr lang="de-DE" sz="1600" smtClean="0"/>
              <a:t>Beaver/Engel (1996), Wahlen (1994), Liu and Ryan (1995), Liu/Ryan/Wahlen (1997) find that the market values the discretionary portion of the LLA/LLP positively</a:t>
            </a:r>
          </a:p>
          <a:p>
            <a:pPr lvl="1" eaLnBrk="1" hangingPunct="1">
              <a:buFont typeface="Symbol" pitchFamily="18" charset="2"/>
              <a:buChar char="Þ"/>
            </a:pPr>
            <a:r>
              <a:rPr lang="de-DE" sz="1600" smtClean="0"/>
              <a:t>However, for a more recent time period Ahmed et al. (1999) do not find a positive valuation of DLLA</a:t>
            </a:r>
            <a:br>
              <a:rPr lang="de-DE" sz="1600" smtClean="0"/>
            </a:br>
            <a:endParaRPr lang="de-DE" sz="2000" smtClean="0"/>
          </a:p>
          <a:p>
            <a:pPr eaLnBrk="1" hangingPunct="1">
              <a:buFontTx/>
              <a:buNone/>
            </a:pPr>
            <a:r>
              <a:rPr lang="en-GB" sz="2000" smtClean="0"/>
              <a:t>This positive valuation of DLLA is conditional on</a:t>
            </a:r>
          </a:p>
          <a:p>
            <a:pPr eaLnBrk="1" hangingPunct="1"/>
            <a:r>
              <a:rPr lang="en-GB" sz="2000" smtClean="0"/>
              <a:t>the bad news component of loan loss allowances is preempted by more timely changes in non-performing loans</a:t>
            </a:r>
          </a:p>
          <a:p>
            <a:pPr eaLnBrk="1" hangingPunct="1"/>
            <a:r>
              <a:rPr lang="en-GB" sz="2000" smtClean="0"/>
              <a:t>in contrast, the good news signalled by the act of increasing loan loss allowances (making loan loss provisions) cannot be preempted  by changes in non-performing loans</a:t>
            </a:r>
          </a:p>
          <a:p>
            <a:pPr eaLnBrk="1" hangingPunct="1">
              <a:buFontTx/>
              <a:buNone/>
            </a:pPr>
            <a:endParaRPr lang="en-GB" sz="1400" smtClean="0"/>
          </a:p>
          <a:p>
            <a:pPr eaLnBrk="1" hangingPunct="1">
              <a:buFont typeface="Symbol" pitchFamily="18" charset="2"/>
              <a:buChar char="Þ"/>
            </a:pPr>
            <a:endParaRPr lang="de-DE" sz="2000" smtClean="0"/>
          </a:p>
          <a:p>
            <a:pPr eaLnBrk="1" hangingPunct="1">
              <a:buFontTx/>
              <a:buNone/>
            </a:pPr>
            <a:endParaRPr lang="de-D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9011E-442D-454A-A709-82F567310977}" type="slidenum">
              <a:rPr lang="sl-SI" smtClean="0"/>
              <a:pPr/>
              <a:t>5</a:t>
            </a:fld>
            <a:endParaRPr lang="sl-SI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Hypothesis development (II)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000" b="1" u="sng" smtClean="0"/>
              <a:t>General IFRS effect</a:t>
            </a:r>
          </a:p>
          <a:p>
            <a:pPr eaLnBrk="1" hangingPunct="1">
              <a:buFontTx/>
              <a:buNone/>
            </a:pPr>
            <a:endParaRPr lang="de-DE" sz="800" b="1" u="sng" smtClean="0"/>
          </a:p>
          <a:p>
            <a:pPr eaLnBrk="1" hangingPunct="1">
              <a:buFontTx/>
              <a:buNone/>
            </a:pPr>
            <a:r>
              <a:rPr lang="de-DE" sz="2000" b="1" smtClean="0"/>
              <a:t>Non-discretionary component of LLA (NLLA)</a:t>
            </a:r>
          </a:p>
          <a:p>
            <a:pPr eaLnBrk="1" hangingPunct="1"/>
            <a:r>
              <a:rPr lang="de-DE" sz="2000" smtClean="0"/>
              <a:t>NLLA will be more (value) relevant relative to competitive measures of credit risk (NPL) in post IFRS period if it provides more useful information</a:t>
            </a:r>
          </a:p>
          <a:p>
            <a:pPr eaLnBrk="1" hangingPunct="1"/>
            <a:r>
              <a:rPr lang="de-DE" sz="2000" smtClean="0"/>
              <a:t>If NLLA is less informative due to exclusion of anticipated credit losses, it will be less (value) relevant relative to NPL</a:t>
            </a:r>
          </a:p>
          <a:p>
            <a:pPr eaLnBrk="1" hangingPunct="1"/>
            <a:endParaRPr lang="de-DE" sz="2000" smtClean="0"/>
          </a:p>
          <a:p>
            <a:pPr eaLnBrk="1" hangingPunct="1">
              <a:buFontTx/>
              <a:buNone/>
            </a:pPr>
            <a:endParaRPr lang="de-DE" sz="2000" smtClean="0"/>
          </a:p>
          <a:p>
            <a:pPr eaLnBrk="1" hangingPunct="1">
              <a:buFontTx/>
              <a:buNone/>
            </a:pPr>
            <a:endParaRPr lang="en-GB" sz="1400" smtClean="0"/>
          </a:p>
          <a:p>
            <a:pPr eaLnBrk="1" hangingPunct="1">
              <a:buFont typeface="Symbol" pitchFamily="18" charset="2"/>
              <a:buChar char="Þ"/>
            </a:pPr>
            <a:endParaRPr lang="de-DE" sz="2000" smtClean="0"/>
          </a:p>
          <a:p>
            <a:pPr eaLnBrk="1" hangingPunct="1">
              <a:buFontTx/>
              <a:buNone/>
            </a:pPr>
            <a:endParaRPr lang="de-D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22B3D6-9E95-4303-B894-345F572AE5D0}" type="slidenum">
              <a:rPr lang="sl-SI" smtClean="0"/>
              <a:pPr/>
              <a:t>6</a:t>
            </a:fld>
            <a:endParaRPr lang="sl-SI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Hypothesis development (III)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000" b="1" u="sng" smtClean="0"/>
              <a:t>General IFRS effect</a:t>
            </a:r>
          </a:p>
          <a:p>
            <a:pPr eaLnBrk="1" hangingPunct="1">
              <a:buFontTx/>
              <a:buNone/>
            </a:pPr>
            <a:endParaRPr lang="de-DE" sz="800" b="1" u="sng" smtClean="0"/>
          </a:p>
          <a:p>
            <a:pPr eaLnBrk="1" hangingPunct="1">
              <a:buFontTx/>
              <a:buNone/>
            </a:pPr>
            <a:r>
              <a:rPr lang="de-DE" sz="2000" b="1" smtClean="0"/>
              <a:t>Discretionary component of LLA (DLLA)</a:t>
            </a:r>
          </a:p>
          <a:p>
            <a:pPr eaLnBrk="1" hangingPunct="1"/>
            <a:r>
              <a:rPr lang="de-DE" sz="2000" smtClean="0"/>
              <a:t>The valuation of DLLA is conditional on the valuation of the non-discretionary portion</a:t>
            </a:r>
          </a:p>
          <a:p>
            <a:pPr lvl="1" eaLnBrk="1" hangingPunct="1"/>
            <a:r>
              <a:rPr lang="de-DE" sz="1600" smtClean="0"/>
              <a:t>If the market assesses the amount of the non-discretionary portion as sufficient to cover all expected losses and interprets the discretionary portion as a </a:t>
            </a:r>
            <a:r>
              <a:rPr lang="de-DE" sz="1600" b="1" smtClean="0"/>
              <a:t>signal of future cash flows </a:t>
            </a:r>
            <a:r>
              <a:rPr lang="de-DE" sz="1600" smtClean="0"/>
              <a:t>or as a </a:t>
            </a:r>
            <a:r>
              <a:rPr lang="de-DE" sz="1600" b="1" smtClean="0"/>
              <a:t>measure of conservative accounting</a:t>
            </a:r>
            <a:r>
              <a:rPr lang="de-DE" sz="1600" smtClean="0"/>
              <a:t>, then the valuation coefficient of the discretionary portion will be positive</a:t>
            </a:r>
          </a:p>
          <a:p>
            <a:pPr lvl="1" eaLnBrk="1" hangingPunct="1"/>
            <a:r>
              <a:rPr lang="de-DE" sz="1600" smtClean="0"/>
              <a:t>Otherwise, the valuation coefficient of DLLA will be zero or negative</a:t>
            </a:r>
          </a:p>
          <a:p>
            <a:pPr eaLnBrk="1" hangingPunct="1"/>
            <a:endParaRPr lang="de-DE" sz="2000" smtClean="0"/>
          </a:p>
          <a:p>
            <a:pPr eaLnBrk="1" hangingPunct="1">
              <a:buFontTx/>
              <a:buNone/>
            </a:pPr>
            <a:endParaRPr lang="en-GB" sz="1400" smtClean="0"/>
          </a:p>
          <a:p>
            <a:pPr eaLnBrk="1" hangingPunct="1">
              <a:buFont typeface="Symbol" pitchFamily="18" charset="2"/>
              <a:buChar char="Þ"/>
            </a:pPr>
            <a:endParaRPr lang="de-DE" sz="2000" smtClean="0"/>
          </a:p>
          <a:p>
            <a:pPr eaLnBrk="1" hangingPunct="1">
              <a:buFontTx/>
              <a:buNone/>
            </a:pPr>
            <a:endParaRPr lang="de-D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F5C0AE-2181-4CB6-93CC-D96084EE09B4}" type="slidenum">
              <a:rPr lang="sl-SI" smtClean="0"/>
              <a:pPr/>
              <a:t>7</a:t>
            </a:fld>
            <a:endParaRPr lang="sl-SI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Sample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786687" cy="1158875"/>
          </a:xfrm>
        </p:spPr>
        <p:txBody>
          <a:bodyPr/>
          <a:lstStyle/>
          <a:p>
            <a:pPr eaLnBrk="1" hangingPunct="1"/>
            <a:r>
              <a:rPr lang="en-GB" sz="2000" smtClean="0"/>
              <a:t>12 Mandatory IFRS adopter countries within the EU (90 banks)</a:t>
            </a:r>
          </a:p>
          <a:p>
            <a:pPr eaLnBrk="1" hangingPunct="1"/>
            <a:endParaRPr lang="en-GB" sz="2000" smtClean="0"/>
          </a:p>
          <a:p>
            <a:pPr eaLnBrk="1" hangingPunct="1">
              <a:buFontTx/>
              <a:buNone/>
            </a:pPr>
            <a:endParaRPr lang="de-DE" sz="2000" smtClean="0"/>
          </a:p>
          <a:p>
            <a:pPr eaLnBrk="1" hangingPunct="1">
              <a:buFontTx/>
              <a:buNone/>
            </a:pPr>
            <a:r>
              <a:rPr lang="de-DE" sz="2000" smtClean="0"/>
              <a:t>	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214313" y="1981200"/>
          <a:ext cx="4643437" cy="1646238"/>
        </p:xfrm>
        <a:graphic>
          <a:graphicData uri="http://schemas.openxmlformats.org/drawingml/2006/table">
            <a:tbl>
              <a:tblPr/>
              <a:tblGrid>
                <a:gridCol w="4000527"/>
                <a:gridCol w="642942"/>
              </a:tblGrid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1" i="1" dirty="0">
                          <a:latin typeface="Times New Roman"/>
                          <a:ea typeface="Batang"/>
                          <a:cs typeface="Times New Roman"/>
                        </a:rPr>
                        <a:t>Total </a:t>
                      </a:r>
                      <a:r>
                        <a:rPr lang="de-DE" sz="1200" b="1" i="1" dirty="0" err="1">
                          <a:latin typeface="Times New Roman"/>
                          <a:ea typeface="Batang"/>
                          <a:cs typeface="Times New Roman"/>
                        </a:rPr>
                        <a:t>population</a:t>
                      </a:r>
                      <a:endParaRPr lang="de-DE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1" i="1">
                          <a:latin typeface="Times New Roman"/>
                          <a:ea typeface="Batang"/>
                          <a:cs typeface="Times New Roman"/>
                        </a:rPr>
                        <a:t>118</a:t>
                      </a:r>
                      <a:endParaRPr lang="de-DE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Batang"/>
                          <a:cs typeface="Times New Roman"/>
                        </a:rPr>
                        <a:t>Missing financial statements / financial statements are not available in English / missing key data</a:t>
                      </a:r>
                      <a:endParaRPr lang="de-DE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imes New Roman"/>
                          <a:ea typeface="Batang"/>
                          <a:cs typeface="Times New Roman"/>
                        </a:rPr>
                        <a:t>-15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Batang"/>
                          <a:cs typeface="Times New Roman"/>
                        </a:rPr>
                        <a:t>Subsidiary of a parent bank of same sector</a:t>
                      </a:r>
                      <a:endParaRPr lang="de-DE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Times New Roman"/>
                          <a:ea typeface="Batang"/>
                          <a:cs typeface="Times New Roman"/>
                        </a:rPr>
                        <a:t>-7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Batang"/>
                          <a:cs typeface="Times New Roman"/>
                        </a:rPr>
                        <a:t>Lending is not main business</a:t>
                      </a:r>
                      <a:endParaRPr lang="de-DE" sz="12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latin typeface="Times New Roman"/>
                          <a:ea typeface="Batang"/>
                          <a:cs typeface="Times New Roman"/>
                        </a:rPr>
                        <a:t>-6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latin typeface="Times New Roman"/>
                          <a:ea typeface="Batang"/>
                          <a:cs typeface="Times New Roman"/>
                        </a:rPr>
                        <a:t>Full</a:t>
                      </a:r>
                      <a:r>
                        <a:rPr lang="de-DE" sz="1200" b="1" dirty="0">
                          <a:latin typeface="Times New Roman"/>
                          <a:ea typeface="Batang"/>
                          <a:cs typeface="Times New Roman"/>
                        </a:rPr>
                        <a:t> sample</a:t>
                      </a:r>
                      <a:endParaRPr lang="de-DE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latin typeface="Times New Roman"/>
                          <a:ea typeface="Batang"/>
                          <a:cs typeface="Times New Roman"/>
                        </a:rPr>
                        <a:t>90</a:t>
                      </a:r>
                      <a:endParaRPr lang="de-DE" sz="12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5072063" y="2000250"/>
          <a:ext cx="3190875" cy="4064000"/>
        </p:xfrm>
        <a:graphic>
          <a:graphicData uri="http://schemas.openxmlformats.org/drawingml/2006/table">
            <a:tbl>
              <a:tblPr/>
              <a:tblGrid>
                <a:gridCol w="957792"/>
                <a:gridCol w="1058333"/>
                <a:gridCol w="952500"/>
                <a:gridCol w="222838"/>
              </a:tblGrid>
              <a:tr h="254000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Batang"/>
                          <a:cs typeface="Times New Roman"/>
                        </a:rPr>
                        <a:t>Distribution </a:t>
                      </a:r>
                      <a:r>
                        <a:rPr lang="en-GB" sz="1100" dirty="0">
                          <a:latin typeface="Times New Roman"/>
                          <a:ea typeface="Batang"/>
                          <a:cs typeface="Times New Roman"/>
                        </a:rPr>
                        <a:t>of sample banks by country</a:t>
                      </a:r>
                      <a:endParaRPr lang="de-DE" sz="11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4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Full sample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Times New Roman"/>
                          <a:ea typeface="Batang"/>
                          <a:cs typeface="Times New Roman"/>
                        </a:rPr>
                        <a:t>Country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Number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Times New Roman"/>
                          <a:ea typeface="Batang"/>
                          <a:cs typeface="Times New Roman"/>
                        </a:rPr>
                        <a:t>%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Belgium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3,33%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Denmark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7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7,78%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Finland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2,22%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France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9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10,00%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Greece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7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7,78%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Ireland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4,44%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err="1">
                          <a:latin typeface="Times New Roman"/>
                          <a:ea typeface="Batang"/>
                          <a:cs typeface="Times New Roman"/>
                        </a:rPr>
                        <a:t>Italy</a:t>
                      </a:r>
                      <a:endParaRPr lang="de-DE" sz="11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25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27,78%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Netherlands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6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6,67%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Portugal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5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5,56%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Spain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8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8,89%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Sweden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4,44%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UK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10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11,11%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Total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90</a:t>
                      </a: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latin typeface="Times New Roman"/>
                          <a:ea typeface="Batang"/>
                          <a:cs typeface="Times New Roman"/>
                        </a:rPr>
                        <a:t>100,00%</a:t>
                      </a:r>
                    </a:p>
                  </a:txBody>
                  <a:tcPr marL="41157" marR="4115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41157" marR="4115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6D5093-BF6A-4619-996A-24A65628DB99}" type="slidenum">
              <a:rPr lang="sl-SI" smtClean="0"/>
              <a:pPr/>
              <a:t>8</a:t>
            </a:fld>
            <a:endParaRPr lang="sl-SI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Methodology</a:t>
            </a:r>
            <a:endParaRPr lang="de-DE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7632700" cy="4713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b="1" smtClean="0"/>
              <a:t>Two stage procedure:</a:t>
            </a:r>
          </a:p>
          <a:p>
            <a:pPr eaLnBrk="1" hangingPunct="1">
              <a:buFontTx/>
              <a:buNone/>
            </a:pPr>
            <a:r>
              <a:rPr lang="en-GB" sz="2400" smtClean="0"/>
              <a:t>1.) Decomposition of the LLA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i="1" smtClean="0"/>
              <a:t>LLA</a:t>
            </a:r>
            <a:r>
              <a:rPr lang="en-GB" sz="2400" i="1" baseline="-25000" smtClean="0"/>
              <a:t>it</a:t>
            </a:r>
            <a:r>
              <a:rPr lang="en-GB" sz="2400" i="1" smtClean="0"/>
              <a:t> = a</a:t>
            </a:r>
            <a:r>
              <a:rPr lang="en-GB" sz="2400" i="1" baseline="-25000" smtClean="0"/>
              <a:t>0</a:t>
            </a:r>
            <a:r>
              <a:rPr lang="en-GB" sz="2400" smtClean="0"/>
              <a:t>(</a:t>
            </a:r>
            <a:r>
              <a:rPr lang="en-GB" sz="2400" i="1" smtClean="0"/>
              <a:t>1/GBV</a:t>
            </a:r>
            <a:r>
              <a:rPr lang="en-GB" sz="2400" i="1" baseline="-25000" smtClean="0"/>
              <a:t>it </a:t>
            </a:r>
            <a:r>
              <a:rPr lang="en-GB" sz="2400" smtClean="0"/>
              <a:t>) </a:t>
            </a:r>
            <a:r>
              <a:rPr lang="en-GB" sz="2400" i="1" smtClean="0"/>
              <a:t>+ a</a:t>
            </a:r>
            <a:r>
              <a:rPr lang="en-GB" sz="2400" i="1" baseline="-25000" smtClean="0"/>
              <a:t>1</a:t>
            </a:r>
            <a:r>
              <a:rPr lang="en-GB" sz="2400" i="1" smtClean="0"/>
              <a:t>NCO</a:t>
            </a:r>
            <a:r>
              <a:rPr lang="en-GB" sz="2400" i="1" baseline="-25000" smtClean="0"/>
              <a:t>it</a:t>
            </a:r>
            <a:r>
              <a:rPr lang="en-GB" sz="2400" i="1" smtClean="0"/>
              <a:t> + a</a:t>
            </a:r>
            <a:r>
              <a:rPr lang="en-GB" sz="2400" i="1" baseline="-25000" smtClean="0"/>
              <a:t>2</a:t>
            </a:r>
            <a:r>
              <a:rPr lang="de-DE" sz="2400" i="1" smtClean="0"/>
              <a:t>Δ</a:t>
            </a:r>
            <a:r>
              <a:rPr lang="en-GB" sz="2400" i="1" smtClean="0"/>
              <a:t>Loans</a:t>
            </a:r>
            <a:r>
              <a:rPr lang="en-GB" sz="2400" i="1" baseline="-25000" smtClean="0"/>
              <a:t>it</a:t>
            </a:r>
            <a:r>
              <a:rPr lang="en-GB" sz="2400" i="1" smtClean="0"/>
              <a:t> + a</a:t>
            </a:r>
            <a:r>
              <a:rPr lang="en-GB" sz="2400" i="1" baseline="-25000" smtClean="0"/>
              <a:t>3</a:t>
            </a:r>
            <a:r>
              <a:rPr lang="en-GB" sz="2400" i="1" smtClean="0"/>
              <a:t>NPL</a:t>
            </a:r>
            <a:r>
              <a:rPr lang="en-GB" sz="2400" i="1" baseline="-25000" smtClean="0"/>
              <a:t>it</a:t>
            </a:r>
            <a:r>
              <a:rPr lang="en-GB" sz="2400" i="1" smtClean="0"/>
              <a:t> + a</a:t>
            </a:r>
            <a:r>
              <a:rPr lang="en-GB" sz="2400" i="1" baseline="-25000" smtClean="0"/>
              <a:t>4</a:t>
            </a:r>
            <a:r>
              <a:rPr lang="de-DE" sz="2400" i="1" smtClean="0"/>
              <a:t>Δ</a:t>
            </a:r>
            <a:r>
              <a:rPr lang="en-GB" sz="2400" i="1" smtClean="0"/>
              <a:t>NPL</a:t>
            </a:r>
            <a:r>
              <a:rPr lang="en-GB" sz="2400" i="1" baseline="-25000" smtClean="0"/>
              <a:t>it+1</a:t>
            </a:r>
            <a:r>
              <a:rPr lang="en-GB" sz="2400" i="1" smtClean="0"/>
              <a:t> + z</a:t>
            </a:r>
            <a:r>
              <a:rPr lang="en-GB" sz="2400" i="1" baseline="-25000" smtClean="0"/>
              <a:t>it </a:t>
            </a:r>
            <a:endParaRPr lang="en-GB" sz="2400" smtClean="0"/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2.) Valuation regression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i="1" smtClean="0"/>
              <a:t>MV</a:t>
            </a:r>
            <a:r>
              <a:rPr lang="en-GB" sz="2400" i="1" baseline="-25000" smtClean="0"/>
              <a:t>it</a:t>
            </a:r>
            <a:r>
              <a:rPr lang="en-GB" sz="2400" i="1" smtClean="0"/>
              <a:t> = a</a:t>
            </a:r>
            <a:r>
              <a:rPr lang="en-GB" sz="2400" i="1" baseline="-25000" smtClean="0"/>
              <a:t>0</a:t>
            </a:r>
            <a:r>
              <a:rPr lang="en-GB" sz="2400" i="1" smtClean="0"/>
              <a:t> + a</a:t>
            </a:r>
            <a:r>
              <a:rPr lang="en-GB" sz="2400" i="1" baseline="-25000" smtClean="0"/>
              <a:t>1</a:t>
            </a:r>
            <a:r>
              <a:rPr lang="en-GB" sz="2400" i="1" smtClean="0"/>
              <a:t>LLA</a:t>
            </a:r>
            <a:r>
              <a:rPr lang="en-GB" sz="2400" i="1" baseline="-25000" smtClean="0"/>
              <a:t>it</a:t>
            </a:r>
            <a:r>
              <a:rPr lang="en-GB" sz="2400" i="1" smtClean="0"/>
              <a:t> + a</a:t>
            </a:r>
            <a:r>
              <a:rPr lang="en-GB" sz="2400" i="1" baseline="-25000" smtClean="0"/>
              <a:t>2</a:t>
            </a:r>
            <a:r>
              <a:rPr lang="de-DE" sz="2400" i="1" smtClean="0"/>
              <a:t>DALL</a:t>
            </a:r>
            <a:r>
              <a:rPr lang="en-GB" sz="2400" i="1" baseline="-25000" smtClean="0"/>
              <a:t>it</a:t>
            </a:r>
            <a:r>
              <a:rPr lang="en-GB" sz="2400" i="1" smtClean="0"/>
              <a:t> + a</a:t>
            </a:r>
            <a:r>
              <a:rPr lang="en-GB" sz="2400" i="1" baseline="-25000" smtClean="0"/>
              <a:t>3</a:t>
            </a:r>
            <a:r>
              <a:rPr lang="en-GB" sz="2400" i="1" smtClean="0"/>
              <a:t>NPL</a:t>
            </a:r>
            <a:r>
              <a:rPr lang="en-GB" sz="2400" i="1" baseline="-25000" smtClean="0"/>
              <a:t>it</a:t>
            </a:r>
            <a:r>
              <a:rPr lang="en-GB" sz="2400" i="1" smtClean="0"/>
              <a:t> + ε</a:t>
            </a:r>
            <a:r>
              <a:rPr lang="en-GB" sz="2400" i="1" baseline="-25000" smtClean="0"/>
              <a:t>it </a:t>
            </a:r>
            <a:endParaRPr lang="en-GB" sz="2400" smtClean="0"/>
          </a:p>
          <a:p>
            <a:pPr eaLnBrk="1" hangingPunct="1">
              <a:buFontTx/>
              <a:buNone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3C26C-19FA-4086-ABCE-7E3C1765FBA6}" type="slidenum">
              <a:rPr lang="sl-SI" smtClean="0"/>
              <a:pPr/>
              <a:t>9</a:t>
            </a:fld>
            <a:endParaRPr lang="sl-SI" smtClean="0"/>
          </a:p>
        </p:txBody>
      </p:sp>
      <p:sp>
        <p:nvSpPr>
          <p:cNvPr id="26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Descriptive statistics</a:t>
            </a:r>
          </a:p>
        </p:txBody>
      </p:sp>
      <p:graphicFrame>
        <p:nvGraphicFramePr>
          <p:cNvPr id="26103" name="Object 503"/>
          <p:cNvGraphicFramePr>
            <a:graphicFrameLocks noChangeAspect="1"/>
          </p:cNvGraphicFramePr>
          <p:nvPr/>
        </p:nvGraphicFramePr>
        <p:xfrm>
          <a:off x="541338" y="1660525"/>
          <a:ext cx="8181975" cy="5126038"/>
        </p:xfrm>
        <a:graphic>
          <a:graphicData uri="http://schemas.openxmlformats.org/presentationml/2006/ole">
            <p:oleObj spid="_x0000_s26103" name="Document" r:id="rId3" imgW="8010742" imgH="501132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869</Words>
  <Application>Microsoft Office PowerPoint</Application>
  <PresentationFormat>On-screen Show (4:3)</PresentationFormat>
  <Paragraphs>328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Symbol</vt:lpstr>
      <vt:lpstr>Times New Roman</vt:lpstr>
      <vt:lpstr>Batang</vt:lpstr>
      <vt:lpstr>Default Design</vt:lpstr>
      <vt:lpstr>Default Design</vt:lpstr>
      <vt:lpstr>Microsoft Word Document</vt:lpstr>
      <vt:lpstr>The implications of IFRS adoption on the valuation of loan loss allowances</vt:lpstr>
      <vt:lpstr> Research question</vt:lpstr>
      <vt:lpstr> Motivation</vt:lpstr>
      <vt:lpstr>Hypothesis development (I)</vt:lpstr>
      <vt:lpstr>Hypothesis development (II)</vt:lpstr>
      <vt:lpstr>Hypothesis development (III)</vt:lpstr>
      <vt:lpstr>Sample</vt:lpstr>
      <vt:lpstr>Methodology</vt:lpstr>
      <vt:lpstr>Descriptive statistics</vt:lpstr>
      <vt:lpstr>First stage results</vt:lpstr>
      <vt:lpstr>Next steps (I)</vt:lpstr>
      <vt:lpstr>Next steps (II)</vt:lpstr>
      <vt:lpstr>Slide 13</vt:lpstr>
      <vt:lpstr>Slide 14</vt:lpstr>
      <vt:lpstr>Valuation results</vt:lpstr>
    </vt:vector>
  </TitlesOfParts>
  <Company>Ekonomska fakulteta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efkosi</dc:creator>
  <cp:lastModifiedBy>Joao Toniato</cp:lastModifiedBy>
  <cp:revision>133</cp:revision>
  <dcterms:created xsi:type="dcterms:W3CDTF">2008-03-19T07:42:46Z</dcterms:created>
  <dcterms:modified xsi:type="dcterms:W3CDTF">2010-03-04T14:00:52Z</dcterms:modified>
</cp:coreProperties>
</file>